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  <p:embeddedFont>
      <p:font typeface="PT Serif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6.xml"/><Relationship Id="rId42" Type="http://schemas.openxmlformats.org/officeDocument/2006/relationships/font" Target="fonts/PTSerif-bold.fntdata"/><Relationship Id="rId41" Type="http://schemas.openxmlformats.org/officeDocument/2006/relationships/font" Target="fonts/PTSerif-regular.fntdata"/><Relationship Id="rId22" Type="http://schemas.openxmlformats.org/officeDocument/2006/relationships/slide" Target="slides/slide18.xml"/><Relationship Id="rId44" Type="http://schemas.openxmlformats.org/officeDocument/2006/relationships/font" Target="fonts/PTSerif-boldItalic.fntdata"/><Relationship Id="rId21" Type="http://schemas.openxmlformats.org/officeDocument/2006/relationships/slide" Target="slides/slide17.xml"/><Relationship Id="rId43" Type="http://schemas.openxmlformats.org/officeDocument/2006/relationships/font" Target="fonts/PTSerif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2.xml"/><Relationship Id="rId38" Type="http://schemas.openxmlformats.org/officeDocument/2006/relationships/font" Target="fonts/Montserra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480fb57807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480fb5780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80fb57807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80fb5780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80fb57807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80fb5780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80fb57807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80fb5780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80fb57807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80fb5780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80fb57807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80fb5780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80fb57807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80fb5780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80fb57807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80fb5780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80fb57807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80fb5780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80fb57807_0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80fb5780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f391192_0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80fb57807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80fb5780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80fb57807_0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80fb5780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80fb57807_0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80fb5780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80fb57807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80fb5780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80fb57807_0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80fb57807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80fb57807_0_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80fb57807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80fb57807_0_3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80fb57807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80fb57807_0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80fb57807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80fb57807_0_3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80fb57807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0fb57807_0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0fb5780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80fb57807_0_3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80fb57807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80fb57807_0_3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80fb57807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80fb57807_0_4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80fb57807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80fb57807_0_2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80fb57807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80fb57807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80fb5780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80fb57807_0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80fb57807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80fb57807_0_3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80fb57807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80fb57807_0_4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80fb57807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80fb57807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80fb5780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34275" y="2655750"/>
            <a:ext cx="78888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 rot="10800000">
            <a:off x="2588100" y="4854825"/>
            <a:ext cx="3967800" cy="0"/>
          </a:xfrm>
          <a:prstGeom prst="straightConnector1">
            <a:avLst/>
          </a:prstGeom>
          <a:noFill/>
          <a:ln cap="flat" cmpd="sng" w="9525">
            <a:solidFill>
              <a:srgbClr val="F3EFEA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2600500" y="2720725"/>
            <a:ext cx="58578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600400" y="4243950"/>
            <a:ext cx="5857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>
                <a:solidFill>
                  <a:srgbClr val="8F7B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>
                <a:solidFill>
                  <a:srgbClr val="8F7B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None/>
              <a:defRPr i="1" sz="2400">
                <a:solidFill>
                  <a:srgbClr val="8F7B87"/>
                </a:solidFill>
              </a:defRPr>
            </a:lvl9pPr>
          </a:lstStyle>
          <a:p/>
        </p:txBody>
      </p:sp>
      <p:cxnSp>
        <p:nvCxnSpPr>
          <p:cNvPr id="15" name="Google Shape;15;p3"/>
          <p:cNvCxnSpPr/>
          <p:nvPr/>
        </p:nvCxnSpPr>
        <p:spPr>
          <a:xfrm rot="10800000">
            <a:off x="-15990" y="3911348"/>
            <a:ext cx="2476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136250" y="2003975"/>
            <a:ext cx="871500" cy="871500"/>
          </a:xfrm>
          <a:prstGeom prst="ellipse">
            <a:avLst/>
          </a:prstGeom>
          <a:solidFill>
            <a:srgbClr val="8F7B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555350" y="3034800"/>
            <a:ext cx="60333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F7B87"/>
              </a:buClr>
              <a:buSzPts val="3000"/>
              <a:buChar char="○"/>
              <a:defRPr i="1">
                <a:solidFill>
                  <a:srgbClr val="8F7B87"/>
                </a:solidFill>
              </a:defRPr>
            </a:lvl1pPr>
            <a:lvl2pPr indent="-3810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Char char="□"/>
              <a:defRPr i="1">
                <a:solidFill>
                  <a:srgbClr val="8F7B87"/>
                </a:solidFill>
              </a:defRPr>
            </a:lvl2pPr>
            <a:lvl3pPr indent="-3810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2400"/>
              <a:buChar char="○"/>
              <a:defRPr i="1">
                <a:solidFill>
                  <a:srgbClr val="8F7B87"/>
                </a:solidFill>
              </a:defRPr>
            </a:lvl3pPr>
            <a:lvl4pPr indent="-3429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□"/>
              <a:defRPr i="1">
                <a:solidFill>
                  <a:srgbClr val="8F7B87"/>
                </a:solidFill>
              </a:defRPr>
            </a:lvl4pPr>
            <a:lvl5pPr indent="-3429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○"/>
              <a:defRPr i="1">
                <a:solidFill>
                  <a:srgbClr val="8F7B87"/>
                </a:solidFill>
              </a:defRPr>
            </a:lvl5pPr>
            <a:lvl6pPr indent="-3429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■"/>
              <a:defRPr i="1">
                <a:solidFill>
                  <a:srgbClr val="8F7B87"/>
                </a:solidFill>
              </a:defRPr>
            </a:lvl6pPr>
            <a:lvl7pPr indent="-3429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●"/>
              <a:defRPr i="1">
                <a:solidFill>
                  <a:srgbClr val="8F7B87"/>
                </a:solidFill>
              </a:defRPr>
            </a:lvl7pPr>
            <a:lvl8pPr indent="-3429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○"/>
              <a:defRPr i="1">
                <a:solidFill>
                  <a:srgbClr val="8F7B87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7B87"/>
              </a:buClr>
              <a:buSzPts val="1800"/>
              <a:buChar char="■"/>
              <a:defRPr i="1">
                <a:solidFill>
                  <a:srgbClr val="8F7B87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593400" y="19117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8F7B87"/>
                </a:solidFill>
              </a:defRPr>
            </a:lvl1pPr>
            <a:lvl2pPr lvl="1">
              <a:buNone/>
              <a:defRPr>
                <a:solidFill>
                  <a:srgbClr val="8F7B87"/>
                </a:solidFill>
              </a:defRPr>
            </a:lvl2pPr>
            <a:lvl3pPr lvl="2">
              <a:buNone/>
              <a:defRPr>
                <a:solidFill>
                  <a:srgbClr val="8F7B87"/>
                </a:solidFill>
              </a:defRPr>
            </a:lvl3pPr>
            <a:lvl4pPr lvl="3">
              <a:buNone/>
              <a:defRPr>
                <a:solidFill>
                  <a:srgbClr val="8F7B87"/>
                </a:solidFill>
              </a:defRPr>
            </a:lvl4pPr>
            <a:lvl5pPr lvl="4">
              <a:buNone/>
              <a:defRPr>
                <a:solidFill>
                  <a:srgbClr val="8F7B87"/>
                </a:solidFill>
              </a:defRPr>
            </a:lvl5pPr>
            <a:lvl6pPr lvl="5">
              <a:buNone/>
              <a:defRPr>
                <a:solidFill>
                  <a:srgbClr val="8F7B87"/>
                </a:solidFill>
              </a:defRPr>
            </a:lvl6pPr>
            <a:lvl7pPr lvl="6">
              <a:buNone/>
              <a:defRPr>
                <a:solidFill>
                  <a:srgbClr val="8F7B87"/>
                </a:solidFill>
              </a:defRPr>
            </a:lvl7pPr>
            <a:lvl8pPr lvl="7">
              <a:buNone/>
              <a:defRPr>
                <a:solidFill>
                  <a:srgbClr val="8F7B87"/>
                </a:solidFill>
              </a:defRPr>
            </a:lvl8pPr>
            <a:lvl9pPr lvl="8">
              <a:buNone/>
              <a:defRPr>
                <a:solidFill>
                  <a:srgbClr val="8F7B87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617100" y="1997950"/>
            <a:ext cx="7909800" cy="42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24" name="Google Shape;24;p5"/>
          <p:cNvCxnSpPr/>
          <p:nvPr/>
        </p:nvCxnSpPr>
        <p:spPr>
          <a:xfrm rot="10800000">
            <a:off x="-23700" y="7224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5" name="Google Shape;25;p5"/>
          <p:cNvCxnSpPr/>
          <p:nvPr/>
        </p:nvCxnSpPr>
        <p:spPr>
          <a:xfrm>
            <a:off x="6825900" y="7224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idx="1" type="body"/>
          </p:nvPr>
        </p:nvSpPr>
        <p:spPr>
          <a:xfrm>
            <a:off x="626350" y="1997950"/>
            <a:ext cx="3644400" cy="42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2" type="body"/>
          </p:nvPr>
        </p:nvSpPr>
        <p:spPr>
          <a:xfrm>
            <a:off x="4870698" y="1997950"/>
            <a:ext cx="3644400" cy="42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31" name="Google Shape;31;p6"/>
          <p:cNvCxnSpPr/>
          <p:nvPr/>
        </p:nvCxnSpPr>
        <p:spPr>
          <a:xfrm rot="10800000">
            <a:off x="-23700" y="7224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2" name="Google Shape;32;p6"/>
          <p:cNvCxnSpPr/>
          <p:nvPr/>
        </p:nvCxnSpPr>
        <p:spPr>
          <a:xfrm>
            <a:off x="6825900" y="7224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6350" y="2013800"/>
            <a:ext cx="2547900" cy="42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304738" y="2013800"/>
            <a:ext cx="2547900" cy="42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983125" y="2013800"/>
            <a:ext cx="2547900" cy="42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39" name="Google Shape;39;p7"/>
          <p:cNvCxnSpPr/>
          <p:nvPr/>
        </p:nvCxnSpPr>
        <p:spPr>
          <a:xfrm rot="10800000">
            <a:off x="-23700" y="7224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0" name="Google Shape;40;p7"/>
          <p:cNvCxnSpPr/>
          <p:nvPr/>
        </p:nvCxnSpPr>
        <p:spPr>
          <a:xfrm>
            <a:off x="6825900" y="7224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44" name="Google Shape;44;p8"/>
          <p:cNvCxnSpPr/>
          <p:nvPr/>
        </p:nvCxnSpPr>
        <p:spPr>
          <a:xfrm rot="10800000">
            <a:off x="-23700" y="7224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5" name="Google Shape;45;p8"/>
          <p:cNvCxnSpPr/>
          <p:nvPr/>
        </p:nvCxnSpPr>
        <p:spPr>
          <a:xfrm>
            <a:off x="6825900" y="7224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idx="1" type="body"/>
          </p:nvPr>
        </p:nvSpPr>
        <p:spPr>
          <a:xfrm>
            <a:off x="2600500" y="5862275"/>
            <a:ext cx="3957600" cy="6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i="1" sz="1800"/>
            </a:lvl1pPr>
          </a:lstStyle>
          <a:p/>
        </p:txBody>
      </p:sp>
      <p:cxnSp>
        <p:nvCxnSpPr>
          <p:cNvPr id="49" name="Google Shape;49;p9"/>
          <p:cNvCxnSpPr/>
          <p:nvPr/>
        </p:nvCxnSpPr>
        <p:spPr>
          <a:xfrm rot="10800000">
            <a:off x="-15900" y="6253129"/>
            <a:ext cx="2334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0" name="Google Shape;50;p9"/>
          <p:cNvCxnSpPr/>
          <p:nvPr/>
        </p:nvCxnSpPr>
        <p:spPr>
          <a:xfrm>
            <a:off x="6825900" y="6253129"/>
            <a:ext cx="2339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22900" y="274650"/>
            <a:ext cx="389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17100" y="1997950"/>
            <a:ext cx="7909800" cy="42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erif"/>
              <a:buChar char="○"/>
              <a:defRPr sz="3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indent="-3429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indent="-3429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indent="-3429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indent="-3429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indent="-3429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ctrTitle"/>
          </p:nvPr>
        </p:nvSpPr>
        <p:spPr>
          <a:xfrm>
            <a:off x="2600400" y="2655750"/>
            <a:ext cx="61665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ВВЕДЕНИЕ В НЕЙРОСЕТИ</a:t>
            </a:r>
            <a:endParaRPr sz="4800"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 b="28396" l="29783" r="28425" t="29813"/>
          <a:stretch/>
        </p:blipFill>
        <p:spPr>
          <a:xfrm>
            <a:off x="0" y="5967200"/>
            <a:ext cx="890800" cy="8908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/>
          <p:nvPr>
            <p:ph idx="1" type="subTitle"/>
          </p:nvPr>
        </p:nvSpPr>
        <p:spPr>
          <a:xfrm>
            <a:off x="2600400" y="4243950"/>
            <a:ext cx="5857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>
                <a:solidFill>
                  <a:srgbClr val="8F7B87"/>
                </a:solidFill>
                <a:latin typeface="Arial"/>
                <a:ea typeface="Arial"/>
                <a:cs typeface="Arial"/>
                <a:sym typeface="Arial"/>
              </a:rPr>
              <a:t>Подготовила студентка 1 курса ИВТ 3пг  Логинова Софья</a:t>
            </a:r>
            <a:endParaRPr>
              <a:solidFill>
                <a:srgbClr val="8F7B8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ГДЕ ИСПОЛЬЗУЮТСЯ НЕЙРОСЕТИ?</a:t>
            </a:r>
            <a:endParaRPr/>
          </a:p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700"/>
            <a:ext cx="9144001" cy="5864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ctrTitle"/>
          </p:nvPr>
        </p:nvSpPr>
        <p:spPr>
          <a:xfrm>
            <a:off x="2600500" y="2720725"/>
            <a:ext cx="58578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ПРЕИМУЩЕСТВА НЕЙРОННЫХ СЕТЕЙ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2529200" y="150900"/>
            <a:ext cx="41463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УСТОЙЧИВОСТЬ</a:t>
            </a:r>
            <a:r>
              <a:rPr lang="en"/>
              <a:t> К ШУМАМ ВХОДНЫХ ДАННЫХ</a:t>
            </a:r>
            <a:endParaRPr/>
          </a:p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0" y="1446300"/>
            <a:ext cx="8991599" cy="4041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2529200" y="150900"/>
            <a:ext cx="41463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АДАПТАЦИЯ К ИЗМЕНЕНИЯМ</a:t>
            </a:r>
            <a:endParaRPr/>
          </a:p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574" y="1234700"/>
            <a:ext cx="7024976" cy="53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2529200" y="150900"/>
            <a:ext cx="41463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ОТКАЗОУСТОЙЧИВОСТЬ</a:t>
            </a:r>
            <a:endParaRPr/>
          </a:p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3">
            <a:alphaModFix/>
          </a:blip>
          <a:srcRect b="3400" l="0" r="1758" t="0"/>
          <a:stretch/>
        </p:blipFill>
        <p:spPr>
          <a:xfrm>
            <a:off x="152400" y="1293900"/>
            <a:ext cx="8833524" cy="541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2529200" y="150900"/>
            <a:ext cx="41463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БЫСТРОТА</a:t>
            </a:r>
            <a:r>
              <a:rPr lang="en"/>
              <a:t> ВЫПОЛНЕНИЯ</a:t>
            </a:r>
            <a:endParaRPr/>
          </a:p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160150"/>
            <a:ext cx="8991599" cy="5515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ctrTitle"/>
          </p:nvPr>
        </p:nvSpPr>
        <p:spPr>
          <a:xfrm>
            <a:off x="2600500" y="2720725"/>
            <a:ext cx="58578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НЕДОСТАТКИ </a:t>
            </a:r>
            <a:r>
              <a:rPr lang="en"/>
              <a:t>НЕЙРОННЫХ СЕТЕЙ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2529200" y="150900"/>
            <a:ext cx="41463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НЕТОЧНОСТЬ</a:t>
            </a:r>
            <a:endParaRPr/>
          </a:p>
        </p:txBody>
      </p:sp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6300"/>
            <a:ext cx="8839200" cy="448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2529200" y="150900"/>
            <a:ext cx="41463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НЕСПОСОБНОСТЬ К ОСМЫСЛЕНИЮ</a:t>
            </a:r>
            <a:endParaRPr/>
          </a:p>
        </p:txBody>
      </p:sp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614" y="1057175"/>
            <a:ext cx="6571086" cy="58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2371125" y="150900"/>
            <a:ext cx="44502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НЕСПОСОБНОСТЬ РЕШАТЬ ЗАДАЧИ ПОСЛЕДОВАТЕЛЬНО</a:t>
            </a:r>
            <a:endParaRPr/>
          </a:p>
        </p:txBody>
      </p:sp>
      <p:sp>
        <p:nvSpPr>
          <p:cNvPr id="188" name="Google Shape;188;p29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b="13704" l="0" r="0" t="27201"/>
          <a:stretch/>
        </p:blipFill>
        <p:spPr>
          <a:xfrm>
            <a:off x="1203788" y="1293900"/>
            <a:ext cx="6833675" cy="504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462075" y="3034800"/>
            <a:ext cx="80496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Нейрон — электрически возбудимая клетка, которая обрабатывает, хранит и передает информацию с помощью электрических и химических сигналов. 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ctrTitle"/>
          </p:nvPr>
        </p:nvSpPr>
        <p:spPr>
          <a:xfrm>
            <a:off x="2600500" y="2720725"/>
            <a:ext cx="58578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ВИДЫ НЕЙРОСЕТЕЙ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2622900" y="126600"/>
            <a:ext cx="38982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ОДНОСЛОЙНАЯ ИНС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592775" y="973200"/>
            <a:ext cx="8089200" cy="14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— сигналы от входного слоя сразу подаются на выходной слой, который и преобразует сигнал и сразу же выдает ответ</a:t>
            </a:r>
            <a:endParaRPr sz="2400"/>
          </a:p>
        </p:txBody>
      </p:sp>
      <p:sp>
        <p:nvSpPr>
          <p:cNvPr id="201" name="Google Shape;201;p3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238" y="2439600"/>
            <a:ext cx="6243524" cy="39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МНОГОСЛОЙНАЯ</a:t>
            </a:r>
            <a:r>
              <a:rPr lang="en"/>
              <a:t> ИНС</a:t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592775" y="973200"/>
            <a:ext cx="8089200" cy="14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— нейронная сеть, состоящая из входного, выходного и расположенного(ых) между ними одного (нескольких) скрытых слоев нейронов.</a:t>
            </a:r>
            <a:endParaRPr sz="2400"/>
          </a:p>
        </p:txBody>
      </p:sp>
      <p:sp>
        <p:nvSpPr>
          <p:cNvPr id="209" name="Google Shape;209;p32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2628500"/>
            <a:ext cx="86106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Сети прямого распространения</a:t>
            </a:r>
            <a:endParaRPr/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592775" y="973200"/>
            <a:ext cx="8089200" cy="14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— искусственные нейронные сети, в которых сигнал распространяется строго от входного слоя к выходному. В обратном направлении сигнал не распространяется.</a:t>
            </a:r>
            <a:endParaRPr sz="2400"/>
          </a:p>
        </p:txBody>
      </p:sp>
      <p:sp>
        <p:nvSpPr>
          <p:cNvPr id="217" name="Google Shape;217;p33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025" y="2553475"/>
            <a:ext cx="6585651" cy="411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Сети с обратными связями</a:t>
            </a:r>
            <a:endParaRPr/>
          </a:p>
        </p:txBody>
      </p:sp>
      <p:sp>
        <p:nvSpPr>
          <p:cNvPr id="224" name="Google Shape;224;p34"/>
          <p:cNvSpPr txBox="1"/>
          <p:nvPr>
            <p:ph idx="1" type="body"/>
          </p:nvPr>
        </p:nvSpPr>
        <p:spPr>
          <a:xfrm>
            <a:off x="592775" y="973200"/>
            <a:ext cx="8089200" cy="14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 — искусственные нейронные сети, в которых выход нейрона может вновь подаваться на его вход. </a:t>
            </a:r>
            <a:endParaRPr sz="2400"/>
          </a:p>
        </p:txBody>
      </p:sp>
      <p:sp>
        <p:nvSpPr>
          <p:cNvPr id="225" name="Google Shape;225;p3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938" y="2166425"/>
            <a:ext cx="6498874" cy="46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ctrTitle"/>
          </p:nvPr>
        </p:nvSpPr>
        <p:spPr>
          <a:xfrm>
            <a:off x="2576175" y="3161450"/>
            <a:ext cx="5857800" cy="14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РАБОТАЕТ НЕЙРОСЕТЬ?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36"/>
          <p:cNvPicPr preferRelativeResize="0"/>
          <p:nvPr/>
        </p:nvPicPr>
        <p:blipFill rotWithShape="1">
          <a:blip r:embed="rId3">
            <a:alphaModFix/>
          </a:blip>
          <a:srcRect b="16702" l="7361" r="8704" t="19716"/>
          <a:stretch/>
        </p:blipFill>
        <p:spPr>
          <a:xfrm>
            <a:off x="0" y="1697234"/>
            <a:ext cx="9143998" cy="3463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ctrTitle"/>
          </p:nvPr>
        </p:nvSpPr>
        <p:spPr>
          <a:xfrm>
            <a:off x="2600500" y="3076375"/>
            <a:ext cx="5857800" cy="20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ИСКУССТВЕННЫЙ ИНТЕЛЛЕКТ И НЕЙРОСЕТИ.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38"/>
          <p:cNvPicPr preferRelativeResize="0"/>
          <p:nvPr/>
        </p:nvPicPr>
        <p:blipFill rotWithShape="1">
          <a:blip r:embed="rId3">
            <a:alphaModFix/>
          </a:blip>
          <a:srcRect b="0" l="2791" r="2259" t="0"/>
          <a:stretch/>
        </p:blipFill>
        <p:spPr>
          <a:xfrm>
            <a:off x="0" y="1405825"/>
            <a:ext cx="9144001" cy="4815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8"/>
          <p:cNvSpPr txBox="1"/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ИИ, МАШИННОЕ ОБУЧЕНИЕ И ГЛУБОКОЕ ОБУЧЕНИЕ - НЕЙРОСЕТИ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ctrTitle"/>
          </p:nvPr>
        </p:nvSpPr>
        <p:spPr>
          <a:xfrm>
            <a:off x="2334625" y="2976075"/>
            <a:ext cx="64812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Примеры успешного применения ИИ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0000"/>
            <a:ext cx="8839199" cy="3171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3"/>
          <p:cNvCxnSpPr/>
          <p:nvPr/>
        </p:nvCxnSpPr>
        <p:spPr>
          <a:xfrm>
            <a:off x="2708075" y="1495625"/>
            <a:ext cx="0" cy="759000"/>
          </a:xfrm>
          <a:prstGeom prst="straightConnector1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3"/>
          <p:cNvCxnSpPr/>
          <p:nvPr/>
        </p:nvCxnSpPr>
        <p:spPr>
          <a:xfrm rot="10800000">
            <a:off x="4134350" y="4158600"/>
            <a:ext cx="0" cy="1738800"/>
          </a:xfrm>
          <a:prstGeom prst="straightConnector1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3"/>
          <p:cNvSpPr txBox="1"/>
          <p:nvPr/>
        </p:nvSpPr>
        <p:spPr>
          <a:xfrm>
            <a:off x="2708075" y="1343975"/>
            <a:ext cx="24999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ВХОДЫ</a:t>
            </a:r>
            <a:r>
              <a:rPr lang="en"/>
              <a:t> </a:t>
            </a:r>
            <a:r>
              <a:rPr lang="en"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(ДЕНДРИТЫ)</a:t>
            </a:r>
            <a:endParaRPr sz="240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5075500" y="1658800"/>
            <a:ext cx="19353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ВЫХОДЫ (АКСОНЫ)</a:t>
            </a:r>
            <a:endParaRPr sz="240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529425" y="487175"/>
            <a:ext cx="25752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МЕСТА</a:t>
            </a:r>
            <a:r>
              <a:rPr lang="en"/>
              <a:t> </a:t>
            </a:r>
            <a:r>
              <a:rPr lang="en"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СОЕДИНЕНИЯ (</a:t>
            </a:r>
            <a:r>
              <a:rPr lang="en"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СИНАПСЫ</a:t>
            </a:r>
            <a:r>
              <a:rPr lang="en"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)</a:t>
            </a:r>
            <a:endParaRPr/>
          </a:p>
        </p:txBody>
      </p:sp>
      <p:sp>
        <p:nvSpPr>
          <p:cNvPr id="78" name="Google Shape;78;p13"/>
          <p:cNvSpPr txBox="1"/>
          <p:nvPr/>
        </p:nvSpPr>
        <p:spPr>
          <a:xfrm>
            <a:off x="4732050" y="4596325"/>
            <a:ext cx="3524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МЕСТА СОЕДИНЕНИЯ (СИНАПСЫ)</a:t>
            </a:r>
            <a:endParaRPr sz="240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609650" y="5107950"/>
            <a:ext cx="3524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НЕЙРОН И ЕГО ПОРОГ </a:t>
            </a:r>
            <a:r>
              <a:rPr lang="en"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ВОЗБУЖДЕНИЯ</a:t>
            </a:r>
            <a:endParaRPr sz="240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80" name="Google Shape;80;p13"/>
          <p:cNvCxnSpPr/>
          <p:nvPr/>
        </p:nvCxnSpPr>
        <p:spPr>
          <a:xfrm>
            <a:off x="8256750" y="4249225"/>
            <a:ext cx="0" cy="1203900"/>
          </a:xfrm>
          <a:prstGeom prst="straightConnector1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3"/>
          <p:cNvCxnSpPr/>
          <p:nvPr/>
        </p:nvCxnSpPr>
        <p:spPr>
          <a:xfrm>
            <a:off x="7010800" y="1658800"/>
            <a:ext cx="0" cy="1203900"/>
          </a:xfrm>
          <a:prstGeom prst="straightConnector1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3"/>
          <p:cNvCxnSpPr/>
          <p:nvPr/>
        </p:nvCxnSpPr>
        <p:spPr>
          <a:xfrm rot="10800000">
            <a:off x="529425" y="449850"/>
            <a:ext cx="0" cy="2602200"/>
          </a:xfrm>
          <a:prstGeom prst="straightConnector1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2431925" y="150900"/>
            <a:ext cx="4316700" cy="14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МЕДИЦИНА, ИСКУССТВО, БЕЗОПАСНОСТЬ</a:t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626350" y="1738825"/>
            <a:ext cx="2547900" cy="45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Команда исследователей из Ноттингемского университета разработала четыре алгоритма машинного обучения для оценки степени риска сердечно-сосудистых заболеваний пациентов. </a:t>
            </a:r>
            <a:endParaRPr/>
          </a:p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40"/>
          <p:cNvSpPr txBox="1"/>
          <p:nvPr>
            <p:ph idx="2" type="body"/>
          </p:nvPr>
        </p:nvSpPr>
        <p:spPr>
          <a:xfrm>
            <a:off x="3304750" y="1738825"/>
            <a:ext cx="2547900" cy="45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В 2015 году нейросеть AlphaGo, разработанная командой Google DeepMind, стала первой программой, победившей профессионального игрока в го. </a:t>
            </a:r>
            <a:endParaRPr/>
          </a:p>
        </p:txBody>
      </p:sp>
      <p:sp>
        <p:nvSpPr>
          <p:cNvPr id="263" name="Google Shape;263;p40"/>
          <p:cNvSpPr txBox="1"/>
          <p:nvPr>
            <p:ph idx="3" type="body"/>
          </p:nvPr>
        </p:nvSpPr>
        <p:spPr>
          <a:xfrm>
            <a:off x="5983125" y="1738825"/>
            <a:ext cx="2547900" cy="45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Команда разработчиков из Технологического университета Сиднея представила дронов для патрулирования пляжей. Основной задачей дронов станет поиск акул в прибрежных водах и предупреждение людей на пляжах.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>
            <a:off x="2622900" y="150900"/>
            <a:ext cx="3898200" cy="10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ТРАНСПОРТ</a:t>
            </a:r>
            <a:endParaRPr/>
          </a:p>
        </p:txBody>
      </p:sp>
      <p:sp>
        <p:nvSpPr>
          <p:cNvPr id="269" name="Google Shape;269;p4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1"/>
          <p:cNvSpPr txBox="1"/>
          <p:nvPr>
            <p:ph idx="1" type="body"/>
          </p:nvPr>
        </p:nvSpPr>
        <p:spPr>
          <a:xfrm>
            <a:off x="617100" y="702196"/>
            <a:ext cx="7909800" cy="11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Как ИИ выдит окружающий нас мир</a:t>
            </a:r>
            <a:endParaRPr sz="2400"/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101" y="1382525"/>
            <a:ext cx="7665800" cy="54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7" name="Google Shape;2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75" y="1763125"/>
            <a:ext cx="9199948" cy="487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2"/>
          <p:cNvSpPr txBox="1"/>
          <p:nvPr>
            <p:ph idx="1" type="body"/>
          </p:nvPr>
        </p:nvSpPr>
        <p:spPr>
          <a:xfrm>
            <a:off x="1033125" y="366875"/>
            <a:ext cx="7013100" cy="16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Спасибо за </a:t>
            </a:r>
            <a:r>
              <a:rPr lang="en"/>
              <a:t>внимание</a:t>
            </a:r>
            <a:r>
              <a:rPr lang="en"/>
              <a:t>.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Лучи лубви и добра всем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1555350" y="3034800"/>
            <a:ext cx="60333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333"/>
                </a:solidFill>
              </a:rPr>
              <a:t>Искусственный нейрон</a:t>
            </a:r>
            <a:endParaRPr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(Artificial neuron) — упрощенная модель биологического нейрона.</a:t>
            </a:r>
            <a:endParaRPr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30375"/>
            <a:ext cx="8991601" cy="272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838" y="3724699"/>
            <a:ext cx="717232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>
            <p:ph idx="4294967295" type="body"/>
          </p:nvPr>
        </p:nvSpPr>
        <p:spPr>
          <a:xfrm>
            <a:off x="985850" y="2993713"/>
            <a:ext cx="6966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9FCFF"/>
                </a:solidFill>
              </a:rPr>
              <a:t>ЧАСТО ОБЪЕДИНЯЮТ СУММАТОР И ФУНКЦИЮ АКТИВАЦИИ В ОДИН “НЕЙРОН”</a:t>
            </a:r>
            <a:endParaRPr sz="1800">
              <a:solidFill>
                <a:srgbClr val="F9FC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462000" y="2986175"/>
            <a:ext cx="82200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Математическая модель искусственного нейрона была предложена У. Маккалоком и У. Питтсом вместе с моделью сети, состоящей из этих нейронов в 1943 году.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7"/>
          <p:cNvSpPr txBox="1"/>
          <p:nvPr>
            <p:ph idx="4294967295" type="title"/>
          </p:nvPr>
        </p:nvSpPr>
        <p:spPr>
          <a:xfrm>
            <a:off x="5245800" y="2857500"/>
            <a:ext cx="38982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 I Perceptron — машина Розенблатта</a:t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557211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Почему нейросеть снова популярна?</a:t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38" y="1215900"/>
            <a:ext cx="8605324" cy="55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ТАКОЕ НЕЙРОННЫЕ СЕТИ НАУЧНЫМ ЯЗЫКОМ? 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665750" y="2064600"/>
            <a:ext cx="7909800" cy="27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2400"/>
              <a:t>Искусственная нейронная сеть, или ИНС </a:t>
            </a:r>
            <a:r>
              <a:rPr b="1" lang="en" sz="2400"/>
              <a:t>—</a:t>
            </a:r>
            <a:r>
              <a:rPr lang="en" sz="2400"/>
              <a:t> математическая модель, а также ее программное или аппаратное воплощение, построенная по принципу организации и функционирования биологических нейронных сетей — сетей нервных клеток живого организма.</a:t>
            </a:r>
            <a:endParaRPr sz="2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tri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